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heddar" pitchFamily="2" charset="77"/>
      <p:regular r:id="rId19"/>
    </p:embeddedFont>
    <p:embeddedFont>
      <p:font typeface="Telegraf" pitchFamily="2" charset="77"/>
      <p:regular r:id="rId20"/>
    </p:embeddedFont>
    <p:embeddedFont>
      <p:font typeface="Telegraf Bold" pitchFamily="2" charset="7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88" autoAdjust="0"/>
    <p:restoredTop sz="94643" autoAdjust="0"/>
  </p:normalViewPr>
  <p:slideViewPr>
    <p:cSldViewPr>
      <p:cViewPr varScale="1">
        <p:scale>
          <a:sx n="59" d="100"/>
          <a:sy n="59" d="100"/>
        </p:scale>
        <p:origin x="208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4D6C5-2D2D-1F49-9436-B57F0127DFC3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1EF06-80EE-4D43-9C70-583F44BE4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6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1EF06-80EE-4D43-9C70-583F44BE41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5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Preprocessing includes resizing images to 224x224, normalizing pixel values, and applying augmentations like rotations and brightness shifts to prevent overfitting.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We also applied class weights to balance the minority ‘fracture’ class during training.”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pPr>
              <a:spcAft>
                <a:spcPts val="150"/>
              </a:spcAft>
            </a:pPr>
            <a:r>
              <a:rPr lang="en-US" dirty="0">
                <a:effectLst/>
                <a:latin typeface="Helvetica Neue" panose="02000503000000020004" pitchFamily="2" charset="0"/>
              </a:rPr>
              <a:t>🔹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Slide 5: Model Architecture + Hyperparameters (40 sec)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“We used transfer learning with ResNet50 and EfficientNetB0, both pretrained on ImageNet.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We added global average pooling, a dense layer with 64 units, dropout at 0.3, and a sigmoid output layer for binary classification.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We fine-tuned the last 15 layers of each base model.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Common hyperparameters included 25 epochs, a learning rate of 1e-4, and class weights.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We used callbacks like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EarlyStopping</a:t>
            </a:r>
            <a:r>
              <a:rPr lang="en-US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ReduceLROnPlateau</a:t>
            </a:r>
            <a:r>
              <a:rPr lang="en-US" dirty="0">
                <a:effectLst/>
                <a:latin typeface="Helvetica Neue" panose="02000503000000020004" pitchFamily="2" charset="0"/>
              </a:rPr>
              <a:t> to stabilize training.”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1EF06-80EE-4D43-9C70-583F44BE41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5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8565002" y="6703463"/>
            <a:ext cx="3785310" cy="905000"/>
            <a:chOff x="0" y="0"/>
            <a:chExt cx="953497" cy="2279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3497" cy="227964"/>
            </a:xfrm>
            <a:custGeom>
              <a:avLst/>
              <a:gdLst/>
              <a:ahLst/>
              <a:cxnLst/>
              <a:rect l="l" t="t" r="r" b="b"/>
              <a:pathLst>
                <a:path w="953497" h="227964">
                  <a:moveTo>
                    <a:pt x="104308" y="0"/>
                  </a:moveTo>
                  <a:lnTo>
                    <a:pt x="849189" y="0"/>
                  </a:lnTo>
                  <a:cubicBezTo>
                    <a:pt x="876853" y="0"/>
                    <a:pt x="903384" y="10990"/>
                    <a:pt x="922946" y="30551"/>
                  </a:cubicBezTo>
                  <a:cubicBezTo>
                    <a:pt x="942507" y="50113"/>
                    <a:pt x="953497" y="76644"/>
                    <a:pt x="953497" y="104308"/>
                  </a:cubicBezTo>
                  <a:lnTo>
                    <a:pt x="953497" y="123656"/>
                  </a:lnTo>
                  <a:cubicBezTo>
                    <a:pt x="953497" y="151320"/>
                    <a:pt x="942507" y="177852"/>
                    <a:pt x="922946" y="197413"/>
                  </a:cubicBezTo>
                  <a:cubicBezTo>
                    <a:pt x="903384" y="216975"/>
                    <a:pt x="876853" y="227964"/>
                    <a:pt x="849189" y="227964"/>
                  </a:cubicBezTo>
                  <a:lnTo>
                    <a:pt x="104308" y="227964"/>
                  </a:lnTo>
                  <a:cubicBezTo>
                    <a:pt x="76644" y="227964"/>
                    <a:pt x="50113" y="216975"/>
                    <a:pt x="30551" y="197413"/>
                  </a:cubicBezTo>
                  <a:cubicBezTo>
                    <a:pt x="10990" y="177852"/>
                    <a:pt x="0" y="151320"/>
                    <a:pt x="0" y="123656"/>
                  </a:cubicBezTo>
                  <a:lnTo>
                    <a:pt x="0" y="104308"/>
                  </a:lnTo>
                  <a:cubicBezTo>
                    <a:pt x="0" y="76644"/>
                    <a:pt x="10990" y="50113"/>
                    <a:pt x="30551" y="30551"/>
                  </a:cubicBezTo>
                  <a:cubicBezTo>
                    <a:pt x="50113" y="10990"/>
                    <a:pt x="76644" y="0"/>
                    <a:pt x="104308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953497" cy="323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PRESENTED BY: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515023" y="7913355"/>
            <a:ext cx="9498134" cy="905000"/>
            <a:chOff x="0" y="0"/>
            <a:chExt cx="2392523" cy="2279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92523" cy="227964"/>
            </a:xfrm>
            <a:custGeom>
              <a:avLst/>
              <a:gdLst/>
              <a:ahLst/>
              <a:cxnLst/>
              <a:rect l="l" t="t" r="r" b="b"/>
              <a:pathLst>
                <a:path w="2392523" h="227964">
                  <a:moveTo>
                    <a:pt x="41570" y="0"/>
                  </a:moveTo>
                  <a:lnTo>
                    <a:pt x="2350953" y="0"/>
                  </a:lnTo>
                  <a:cubicBezTo>
                    <a:pt x="2361978" y="0"/>
                    <a:pt x="2372551" y="4380"/>
                    <a:pt x="2380347" y="12176"/>
                  </a:cubicBezTo>
                  <a:cubicBezTo>
                    <a:pt x="2388143" y="19971"/>
                    <a:pt x="2392523" y="30545"/>
                    <a:pt x="2392523" y="41570"/>
                  </a:cubicBezTo>
                  <a:lnTo>
                    <a:pt x="2392523" y="186394"/>
                  </a:lnTo>
                  <a:cubicBezTo>
                    <a:pt x="2392523" y="197419"/>
                    <a:pt x="2388143" y="207993"/>
                    <a:pt x="2380347" y="215789"/>
                  </a:cubicBezTo>
                  <a:cubicBezTo>
                    <a:pt x="2372551" y="223584"/>
                    <a:pt x="2361978" y="227964"/>
                    <a:pt x="2350953" y="227964"/>
                  </a:cubicBezTo>
                  <a:lnTo>
                    <a:pt x="41570" y="227964"/>
                  </a:lnTo>
                  <a:cubicBezTo>
                    <a:pt x="18612" y="227964"/>
                    <a:pt x="0" y="209353"/>
                    <a:pt x="0" y="186394"/>
                  </a:cubicBezTo>
                  <a:lnTo>
                    <a:pt x="0" y="41570"/>
                  </a:lnTo>
                  <a:cubicBezTo>
                    <a:pt x="0" y="18612"/>
                    <a:pt x="18612" y="0"/>
                    <a:pt x="4157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392523" cy="323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CLETUS NGWERUME &amp; FREDERICK DAMPTEY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65002" y="1443401"/>
            <a:ext cx="9722998" cy="401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0"/>
              </a:lnSpc>
            </a:pPr>
            <a:r>
              <a:rPr lang="en-US" sz="8300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WRIST FRACTURE DETECTION USING CONVOLUTIONAL NEURAL NETWORKS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5002" y="5361784"/>
            <a:ext cx="8823322" cy="98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7"/>
              </a:lnSpc>
            </a:pPr>
            <a:r>
              <a:rPr lang="en-US" sz="3677" b="1" dirty="0">
                <a:solidFill>
                  <a:srgbClr val="211C2D"/>
                </a:solidFill>
                <a:latin typeface="Telegraf Bold"/>
                <a:ea typeface="Telegraf Bold"/>
                <a:cs typeface="Telegraf Bold"/>
                <a:sym typeface="Telegraf Bold"/>
              </a:rPr>
              <a:t>ARTIFICIAL INTELLIGENCE IN HEEALTHCARE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8261" y="1175090"/>
            <a:ext cx="6645442" cy="536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80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GROUP</a:t>
            </a:r>
            <a:r>
              <a:rPr lang="en-US" sz="96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889" y="2019300"/>
            <a:ext cx="4364315" cy="27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4000" spc="73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SAT 5114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89263" y="1311438"/>
            <a:ext cx="9594561" cy="7946862"/>
          </a:xfrm>
          <a:custGeom>
            <a:avLst/>
            <a:gdLst/>
            <a:ahLst/>
            <a:cxnLst/>
            <a:rect l="l" t="t" r="r" b="b"/>
            <a:pathLst>
              <a:path w="9594561" h="7946862">
                <a:moveTo>
                  <a:pt x="0" y="0"/>
                </a:moveTo>
                <a:lnTo>
                  <a:pt x="9594560" y="0"/>
                </a:lnTo>
                <a:lnTo>
                  <a:pt x="9594560" y="7946862"/>
                </a:lnTo>
                <a:lnTo>
                  <a:pt x="0" y="7946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284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CONFUSION MATRIX</a:t>
            </a:r>
          </a:p>
          <a:p>
            <a:pPr algn="l">
              <a:lnSpc>
                <a:spcPts val="6999"/>
              </a:lnSpc>
            </a:pPr>
            <a:endParaRPr lang="en-US" sz="6999" spc="342">
              <a:solidFill>
                <a:srgbClr val="290606"/>
              </a:solidFill>
              <a:latin typeface="Cheddar"/>
              <a:ea typeface="Cheddar"/>
              <a:cs typeface="Cheddar"/>
              <a:sym typeface="Cheddar"/>
            </a:endParaRP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RESNET50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56347" y="1263217"/>
            <a:ext cx="9652779" cy="7995083"/>
          </a:xfrm>
          <a:custGeom>
            <a:avLst/>
            <a:gdLst/>
            <a:ahLst/>
            <a:cxnLst/>
            <a:rect l="l" t="t" r="r" b="b"/>
            <a:pathLst>
              <a:path w="9652779" h="7995083">
                <a:moveTo>
                  <a:pt x="0" y="0"/>
                </a:moveTo>
                <a:lnTo>
                  <a:pt x="9652779" y="0"/>
                </a:lnTo>
                <a:lnTo>
                  <a:pt x="9652779" y="7995083"/>
                </a:lnTo>
                <a:lnTo>
                  <a:pt x="0" y="799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373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CONFUSION MATRIX</a:t>
            </a:r>
          </a:p>
          <a:p>
            <a:pPr algn="l">
              <a:lnSpc>
                <a:spcPts val="6999"/>
              </a:lnSpc>
            </a:pPr>
            <a:endParaRPr lang="en-US" sz="6999" spc="342">
              <a:solidFill>
                <a:srgbClr val="290606"/>
              </a:solidFill>
              <a:latin typeface="Cheddar"/>
              <a:ea typeface="Cheddar"/>
              <a:cs typeface="Cheddar"/>
              <a:sym typeface="Cheddar"/>
            </a:endParaRP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EFFICIENTNETB0 </a:t>
            </a: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71330"/>
            <a:ext cx="15957376" cy="6147127"/>
          </a:xfrm>
          <a:custGeom>
            <a:avLst/>
            <a:gdLst/>
            <a:ahLst/>
            <a:cxnLst/>
            <a:rect l="l" t="t" r="r" b="b"/>
            <a:pathLst>
              <a:path w="15957376" h="6147127">
                <a:moveTo>
                  <a:pt x="0" y="0"/>
                </a:moveTo>
                <a:lnTo>
                  <a:pt x="15957376" y="0"/>
                </a:lnTo>
                <a:lnTo>
                  <a:pt x="15957376" y="6147127"/>
                </a:lnTo>
                <a:lnTo>
                  <a:pt x="0" y="6147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3219541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LOSS ERROR GRAGH RESNET50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69488"/>
            <a:ext cx="15908458" cy="6128283"/>
          </a:xfrm>
          <a:custGeom>
            <a:avLst/>
            <a:gdLst/>
            <a:ahLst/>
            <a:cxnLst/>
            <a:rect l="l" t="t" r="r" b="b"/>
            <a:pathLst>
              <a:path w="15908458" h="6128283">
                <a:moveTo>
                  <a:pt x="0" y="0"/>
                </a:moveTo>
                <a:lnTo>
                  <a:pt x="15908458" y="0"/>
                </a:lnTo>
                <a:lnTo>
                  <a:pt x="15908458" y="6128283"/>
                </a:lnTo>
                <a:lnTo>
                  <a:pt x="0" y="6128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595737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LOSS ERROR EFFICIENTNETB0GRAGH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41813" y="409575"/>
            <a:ext cx="9617487" cy="933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Discussion</a:t>
            </a:r>
          </a:p>
          <a:p>
            <a:pPr algn="l">
              <a:lnSpc>
                <a:spcPts val="2640"/>
              </a:lnSpc>
            </a:pPr>
            <a:endParaRPr lang="en-US" sz="2200" b="1" spc="107" dirty="0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Both ResNet50 and EfficientNetB0 showed high effectiveness in binary wrist fracture classification using X-ray images from the MURA dataset.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ResNet50 outperformed across most metrics: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Accuracy: 92%, Sensitivity: 87%, Specificity: 96%, AUC: 0.9146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EfficientNetB0 maintained high precision (90%), offering a lightweight and fast alternative suitable for real-time or mobile deployments.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These results align well with literature (AUC range: 0.87–0.93), supporting their validity.</a:t>
            </a:r>
          </a:p>
          <a:p>
            <a:pPr marL="237490" lvl="1" algn="l">
              <a:lnSpc>
                <a:spcPts val="2640"/>
              </a:lnSpc>
            </a:pPr>
            <a:endParaRPr lang="en-US" sz="2200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40"/>
              </a:lnSpc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200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Grad-CAM failed to produce meaningful fracture localization in several cases due to: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Subtlety of fractures: Many fractures lack distinct visual boundaries that Grad-CAM can highlight.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Small lesion size: Grad-CAM’s heatmap resolution is coarse, making it less suitable for fine-grained features like micro-fractures.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Model focus: The model may have learned spurious correlations (e.g., image artifacts or positioning), diverting attention from the actual fracture site.</a:t>
            </a:r>
          </a:p>
          <a:p>
            <a:pPr marL="474981" lvl="1" indent="-237491" algn="l">
              <a:lnSpc>
                <a:spcPts val="2640"/>
              </a:lnSpc>
              <a:buFont typeface="Arial"/>
              <a:buChar char="•"/>
            </a:pPr>
            <a:r>
              <a:rPr lang="en-US" sz="2200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As a result, Grad-CAM interpretability was limited and inconsistent, and not reliable for clinical localization of wrist fractures in our setting</a:t>
            </a:r>
          </a:p>
          <a:p>
            <a:pPr algn="l">
              <a:lnSpc>
                <a:spcPts val="2640"/>
              </a:lnSpc>
            </a:pPr>
            <a:endParaRPr lang="en-US" sz="2200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88695" y="254144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DISCUSSION &amp;LIMITATIONS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36" y="2117317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CONCLUSION &amp;</a:t>
            </a:r>
          </a:p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FUTURE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31169" y="1000125"/>
            <a:ext cx="8897921" cy="902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Conclusion</a:t>
            </a:r>
          </a:p>
          <a:p>
            <a:pPr algn="l">
              <a:lnSpc>
                <a:spcPts val="2639"/>
              </a:lnSpc>
            </a:pPr>
            <a:endParaRPr lang="en-US" sz="2199" b="1" spc="107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CNN-based models like ResNet50 and EfficientNetB0 provide high-accuracy, automated wrist fracture detection, with strong diagnostic potential.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These tools can assist healthcare providers, especially in low-resource or high-demand environments, by improving diagnostic accuracy and reducing radiology workload.</a:t>
            </a:r>
          </a:p>
          <a:p>
            <a:pPr algn="l">
              <a:lnSpc>
                <a:spcPts val="263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3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work</a:t>
            </a:r>
          </a:p>
          <a:p>
            <a:pPr algn="l">
              <a:lnSpc>
                <a:spcPts val="2639"/>
              </a:lnSpc>
            </a:pPr>
            <a:endParaRPr lang="en-US" sz="2199" b="1" spc="107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Train on datasets with detailed annotations or segmentation masks to guide model attention.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Incorporate higher-quality, clinically annotated datasets (e.g., bounding box or pixel-level labels).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Use multi-view X-ray data to improve spatial understanding.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Explore Vision Transformers (ViTs) or multi-branch CNNs for better spatial feature capture.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Apply ensemble learning to integrate multiple model decisions for robust performance.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Validate model performance with radiologist-labeled external data.</a:t>
            </a:r>
          </a:p>
          <a:p>
            <a:pPr marL="474979" lvl="1" indent="-237490" algn="l">
              <a:lnSpc>
                <a:spcPts val="263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Assess integration potential into PACS systems or radiology workflows in clinical environments</a:t>
            </a:r>
          </a:p>
          <a:p>
            <a:pPr algn="l">
              <a:lnSpc>
                <a:spcPts val="263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63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81153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8" y="2815209"/>
            <a:ext cx="9568703" cy="4669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8"/>
              </a:lnSpc>
            </a:pPr>
            <a:r>
              <a:rPr lang="en-US" sz="3291" spc="148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Deep learning models like ResNet50 and EfficientNetB0 can serve as effective diagnostic assistants, offering real-time and accurate wrist fracture detection. These models show strong potential for integration into clinical triage systems, especially in environments with limited radiological expertise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7B12ABB-495B-185A-1092-DAC3F6C3F99C}"/>
              </a:ext>
            </a:extLst>
          </p:cNvPr>
          <p:cNvSpPr txBox="1"/>
          <p:nvPr/>
        </p:nvSpPr>
        <p:spPr>
          <a:xfrm>
            <a:off x="11277600" y="9029700"/>
            <a:ext cx="81153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1207" y="2591509"/>
            <a:ext cx="11057462" cy="3397829"/>
            <a:chOff x="0" y="0"/>
            <a:chExt cx="2912253" cy="8949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2253" cy="894902"/>
            </a:xfrm>
            <a:custGeom>
              <a:avLst/>
              <a:gdLst/>
              <a:ahLst/>
              <a:cxnLst/>
              <a:rect l="l" t="t" r="r" b="b"/>
              <a:pathLst>
                <a:path w="2912253" h="894902">
                  <a:moveTo>
                    <a:pt x="35708" y="0"/>
                  </a:moveTo>
                  <a:lnTo>
                    <a:pt x="2876546" y="0"/>
                  </a:lnTo>
                  <a:cubicBezTo>
                    <a:pt x="2886016" y="0"/>
                    <a:pt x="2895098" y="3762"/>
                    <a:pt x="2901795" y="10459"/>
                  </a:cubicBezTo>
                  <a:cubicBezTo>
                    <a:pt x="2908491" y="17155"/>
                    <a:pt x="2912253" y="26238"/>
                    <a:pt x="2912253" y="35708"/>
                  </a:cubicBezTo>
                  <a:lnTo>
                    <a:pt x="2912253" y="859194"/>
                  </a:lnTo>
                  <a:cubicBezTo>
                    <a:pt x="2912253" y="878915"/>
                    <a:pt x="2896266" y="894902"/>
                    <a:pt x="2876546" y="894902"/>
                  </a:cubicBezTo>
                  <a:lnTo>
                    <a:pt x="35708" y="894902"/>
                  </a:lnTo>
                  <a:cubicBezTo>
                    <a:pt x="15987" y="894902"/>
                    <a:pt x="0" y="878915"/>
                    <a:pt x="0" y="859194"/>
                  </a:cubicBezTo>
                  <a:lnTo>
                    <a:pt x="0" y="35708"/>
                  </a:lnTo>
                  <a:cubicBezTo>
                    <a:pt x="0" y="15987"/>
                    <a:pt x="15987" y="0"/>
                    <a:pt x="35708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912253" cy="961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6762151"/>
            <a:ext cx="16230600" cy="3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Wrist fractures are among the most common orthopedic injuries, especially in elderly and trauma patients.</a:t>
            </a:r>
          </a:p>
          <a:p>
            <a:pPr marL="561345" lvl="1" indent="-280673" algn="l">
              <a:lnSpc>
                <a:spcPts val="3120"/>
              </a:lnSpc>
              <a:buFont typeface="Arial"/>
              <a:buChar char="•"/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Wrist joint comprises multiple small bones and articulations, making diagnosis complex.</a:t>
            </a:r>
          </a:p>
          <a:p>
            <a:pPr marL="561345" lvl="1" indent="-280673" algn="l">
              <a:lnSpc>
                <a:spcPts val="3120"/>
              </a:lnSpc>
              <a:buFont typeface="Arial"/>
              <a:buChar char="•"/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Plain X-rays are cost-effective and widely used but require expert interpretation.</a:t>
            </a:r>
          </a:p>
          <a:p>
            <a:pPr marL="561345" lvl="1" indent="-280673" algn="l">
              <a:lnSpc>
                <a:spcPts val="3120"/>
              </a:lnSpc>
              <a:buFont typeface="Arial"/>
              <a:buChar char="•"/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Issue: Subtle fractures are often missed, especially in understaffed or rural healthcare settings.</a:t>
            </a:r>
          </a:p>
          <a:p>
            <a:pPr algn="l">
              <a:lnSpc>
                <a:spcPts val="3120"/>
              </a:lnSpc>
            </a:pPr>
            <a:r>
              <a:rPr lang="en-US" sz="2600" spc="12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AI can assist clinicians by providing rapid, consistent interpretations — reducing diagnosis time and improving outcomes.</a:t>
            </a:r>
          </a:p>
          <a:p>
            <a:pPr algn="l">
              <a:lnSpc>
                <a:spcPts val="3120"/>
              </a:lnSpc>
            </a:pPr>
            <a:endParaRPr lang="en-US" sz="2600" spc="12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42440" y="83392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019175"/>
            <a:ext cx="892778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19320"/>
            <a:ext cx="877192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7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 Computer-Aided Diagnostic system for accurate and early wrist fracture detection using deep learning 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8879" y="2365492"/>
            <a:ext cx="11712298" cy="806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6"/>
              </a:lnSpc>
            </a:pPr>
            <a:r>
              <a:rPr lang="en-US" sz="2888" b="1" spc="14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</a:t>
            </a: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Human expert readers like radiologists and orthopedic surgeons are not always reachable to interpret x-rays. Even when available, subtle fractures may easily be missed, resulting in misdiagnosis. This is compounded by variability in interpretation.</a:t>
            </a:r>
          </a:p>
          <a:p>
            <a:pPr algn="l">
              <a:lnSpc>
                <a:spcPts val="3466"/>
              </a:lnSpc>
            </a:pPr>
            <a:endParaRPr lang="en-US" sz="2888" spc="141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466"/>
              </a:lnSpc>
            </a:pPr>
            <a:r>
              <a:rPr lang="en-US" sz="2888" b="1" spc="14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Goal</a:t>
            </a: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Develop a deep learning-based Computer-Aided Diagnostic (CAD) system using CNNs.</a:t>
            </a:r>
          </a:p>
          <a:p>
            <a:pPr algn="l">
              <a:lnSpc>
                <a:spcPts val="3466"/>
              </a:lnSpc>
            </a:pPr>
            <a:endParaRPr lang="en-US" sz="2888" spc="141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466"/>
              </a:lnSpc>
            </a:pPr>
            <a:r>
              <a:rPr lang="en-US" sz="2888" b="1" spc="14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Objectives</a:t>
            </a: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Acquire, load, preprocess and classify wrist X-ray images (fracture vs. normal).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Train ResNet50 and EfficientNetB0 using transfer learning.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Evaluate performance using accuracy, Precision ,F1-score, AUC.</a:t>
            </a:r>
          </a:p>
          <a:p>
            <a:pPr marL="623673" lvl="1" indent="-311836" algn="l">
              <a:lnSpc>
                <a:spcPts val="3466"/>
              </a:lnSpc>
              <a:buAutoNum type="arabicPeriod"/>
            </a:pPr>
            <a:r>
              <a:rPr lang="en-US" sz="2888" spc="141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Use Grad-CAM to visualize and localize fractures on X-rays.</a:t>
            </a:r>
          </a:p>
          <a:p>
            <a:pPr algn="l">
              <a:lnSpc>
                <a:spcPts val="3466"/>
              </a:lnSpc>
            </a:pPr>
            <a:endParaRPr lang="en-US" sz="2888" spc="141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" name="Freeform 3"/>
          <p:cNvSpPr/>
          <p:nvPr/>
        </p:nvSpPr>
        <p:spPr>
          <a:xfrm rot="-5400000">
            <a:off x="12637033" y="2090614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8879" y="1017465"/>
            <a:ext cx="1379165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PROBLEM STATEMENT &amp; 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0898" y="2092325"/>
            <a:ext cx="9387484" cy="1304790"/>
            <a:chOff x="0" y="0"/>
            <a:chExt cx="2472424" cy="343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472424" cy="44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CNNs in radiography have shown strong performance in prior studies.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10898" y="3836028"/>
            <a:ext cx="9387484" cy="1769364"/>
            <a:chOff x="0" y="0"/>
            <a:chExt cx="2472424" cy="4660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2424" cy="466005"/>
            </a:xfrm>
            <a:custGeom>
              <a:avLst/>
              <a:gdLst/>
              <a:ahLst/>
              <a:cxnLst/>
              <a:rect l="l" t="t" r="r" b="b"/>
              <a:pathLst>
                <a:path w="2472424" h="466005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423945"/>
                  </a:lnTo>
                  <a:cubicBezTo>
                    <a:pt x="2472424" y="435100"/>
                    <a:pt x="2467993" y="445799"/>
                    <a:pt x="2460105" y="453686"/>
                  </a:cubicBezTo>
                  <a:cubicBezTo>
                    <a:pt x="2452217" y="461574"/>
                    <a:pt x="2441519" y="466005"/>
                    <a:pt x="2430364" y="466005"/>
                  </a:cubicBezTo>
                  <a:lnTo>
                    <a:pt x="42060" y="466005"/>
                  </a:lnTo>
                  <a:cubicBezTo>
                    <a:pt x="18831" y="466005"/>
                    <a:pt x="0" y="447175"/>
                    <a:pt x="0" y="423945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472424" cy="570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Suen et al. (2024): AI system achieved 92% sensitivity, 89% specificity in wrist fracture detection.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10898" y="6031596"/>
            <a:ext cx="9387484" cy="1304790"/>
            <a:chOff x="0" y="0"/>
            <a:chExt cx="2472424" cy="3436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472424" cy="44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Husarek et al. (2024): Meta-analysis found CNNs achieved pooled sensitivity/specificity ~90%.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10898" y="8226029"/>
            <a:ext cx="9387484" cy="1304790"/>
            <a:chOff x="0" y="0"/>
            <a:chExt cx="2472424" cy="3436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42060" y="0"/>
                  </a:moveTo>
                  <a:lnTo>
                    <a:pt x="2430364" y="0"/>
                  </a:lnTo>
                  <a:cubicBezTo>
                    <a:pt x="2453593" y="0"/>
                    <a:pt x="2472424" y="18831"/>
                    <a:pt x="2472424" y="42060"/>
                  </a:cubicBezTo>
                  <a:lnTo>
                    <a:pt x="2472424" y="301588"/>
                  </a:lnTo>
                  <a:cubicBezTo>
                    <a:pt x="2472424" y="324817"/>
                    <a:pt x="2453593" y="343648"/>
                    <a:pt x="2430364" y="343648"/>
                  </a:cubicBezTo>
                  <a:lnTo>
                    <a:pt x="42060" y="343648"/>
                  </a:lnTo>
                  <a:cubicBezTo>
                    <a:pt x="30905" y="343648"/>
                    <a:pt x="20207" y="339217"/>
                    <a:pt x="12319" y="331329"/>
                  </a:cubicBezTo>
                  <a:cubicBezTo>
                    <a:pt x="4431" y="323442"/>
                    <a:pt x="0" y="312743"/>
                    <a:pt x="0" y="301588"/>
                  </a:cubicBezTo>
                  <a:lnTo>
                    <a:pt x="0" y="42060"/>
                  </a:lnTo>
                  <a:cubicBezTo>
                    <a:pt x="0" y="18831"/>
                    <a:pt x="18831" y="0"/>
                    <a:pt x="42060" y="0"/>
                  </a:cubicBezTo>
                  <a:close/>
                </a:path>
              </a:pathLst>
            </a:custGeom>
            <a:solidFill>
              <a:srgbClr val="5454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2472424" cy="44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Yee et al. (2019): Inception-ResNet v2 with Faster R-CNN gave an AUC of 0.895.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44415" y="2590520"/>
            <a:ext cx="9043216" cy="9043216"/>
          </a:xfrm>
          <a:custGeom>
            <a:avLst/>
            <a:gdLst/>
            <a:ahLst/>
            <a:cxnLst/>
            <a:rect l="l" t="t" r="r" b="b"/>
            <a:pathLst>
              <a:path w="9043216" h="9043216">
                <a:moveTo>
                  <a:pt x="0" y="0"/>
                </a:moveTo>
                <a:lnTo>
                  <a:pt x="9043216" y="0"/>
                </a:lnTo>
                <a:lnTo>
                  <a:pt x="9043216" y="9043215"/>
                </a:lnTo>
                <a:lnTo>
                  <a:pt x="0" y="904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410898" y="849181"/>
            <a:ext cx="81153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LITERATURE 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2620" y="2453788"/>
            <a:ext cx="9465231" cy="803783"/>
            <a:chOff x="0" y="0"/>
            <a:chExt cx="2492900" cy="2116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2900" cy="211696"/>
            </a:xfrm>
            <a:custGeom>
              <a:avLst/>
              <a:gdLst/>
              <a:ahLst/>
              <a:cxnLst/>
              <a:rect l="l" t="t" r="r" b="b"/>
              <a:pathLst>
                <a:path w="2492900" h="211696">
                  <a:moveTo>
                    <a:pt x="41715" y="0"/>
                  </a:moveTo>
                  <a:lnTo>
                    <a:pt x="2451186" y="0"/>
                  </a:lnTo>
                  <a:cubicBezTo>
                    <a:pt x="2462249" y="0"/>
                    <a:pt x="2472860" y="4395"/>
                    <a:pt x="2480682" y="12218"/>
                  </a:cubicBezTo>
                  <a:cubicBezTo>
                    <a:pt x="2488505" y="20041"/>
                    <a:pt x="2492900" y="30651"/>
                    <a:pt x="2492900" y="41715"/>
                  </a:cubicBezTo>
                  <a:lnTo>
                    <a:pt x="2492900" y="169981"/>
                  </a:lnTo>
                  <a:cubicBezTo>
                    <a:pt x="2492900" y="181045"/>
                    <a:pt x="2488505" y="191655"/>
                    <a:pt x="2480682" y="199478"/>
                  </a:cubicBezTo>
                  <a:cubicBezTo>
                    <a:pt x="2472860" y="207301"/>
                    <a:pt x="2462249" y="211696"/>
                    <a:pt x="2451186" y="211696"/>
                  </a:cubicBezTo>
                  <a:lnTo>
                    <a:pt x="41715" y="211696"/>
                  </a:lnTo>
                  <a:cubicBezTo>
                    <a:pt x="30651" y="211696"/>
                    <a:pt x="20041" y="207301"/>
                    <a:pt x="12218" y="199478"/>
                  </a:cubicBezTo>
                  <a:cubicBezTo>
                    <a:pt x="4395" y="191655"/>
                    <a:pt x="0" y="181045"/>
                    <a:pt x="0" y="169981"/>
                  </a:cubicBezTo>
                  <a:lnTo>
                    <a:pt x="0" y="41715"/>
                  </a:lnTo>
                  <a:cubicBezTo>
                    <a:pt x="0" y="30651"/>
                    <a:pt x="4395" y="20041"/>
                    <a:pt x="12218" y="12218"/>
                  </a:cubicBezTo>
                  <a:cubicBezTo>
                    <a:pt x="20041" y="4395"/>
                    <a:pt x="30651" y="0"/>
                    <a:pt x="41715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492900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Source: Kaggle (Better Mura)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82620" y="4464769"/>
            <a:ext cx="9465231" cy="803783"/>
            <a:chOff x="0" y="0"/>
            <a:chExt cx="2492900" cy="2116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92900" cy="211696"/>
            </a:xfrm>
            <a:custGeom>
              <a:avLst/>
              <a:gdLst/>
              <a:ahLst/>
              <a:cxnLst/>
              <a:rect l="l" t="t" r="r" b="b"/>
              <a:pathLst>
                <a:path w="2492900" h="211696">
                  <a:moveTo>
                    <a:pt x="41715" y="0"/>
                  </a:moveTo>
                  <a:lnTo>
                    <a:pt x="2451186" y="0"/>
                  </a:lnTo>
                  <a:cubicBezTo>
                    <a:pt x="2462249" y="0"/>
                    <a:pt x="2472860" y="4395"/>
                    <a:pt x="2480682" y="12218"/>
                  </a:cubicBezTo>
                  <a:cubicBezTo>
                    <a:pt x="2488505" y="20041"/>
                    <a:pt x="2492900" y="30651"/>
                    <a:pt x="2492900" y="41715"/>
                  </a:cubicBezTo>
                  <a:lnTo>
                    <a:pt x="2492900" y="169981"/>
                  </a:lnTo>
                  <a:cubicBezTo>
                    <a:pt x="2492900" y="181045"/>
                    <a:pt x="2488505" y="191655"/>
                    <a:pt x="2480682" y="199478"/>
                  </a:cubicBezTo>
                  <a:cubicBezTo>
                    <a:pt x="2472860" y="207301"/>
                    <a:pt x="2462249" y="211696"/>
                    <a:pt x="2451186" y="211696"/>
                  </a:cubicBezTo>
                  <a:lnTo>
                    <a:pt x="41715" y="211696"/>
                  </a:lnTo>
                  <a:cubicBezTo>
                    <a:pt x="30651" y="211696"/>
                    <a:pt x="20041" y="207301"/>
                    <a:pt x="12218" y="199478"/>
                  </a:cubicBezTo>
                  <a:cubicBezTo>
                    <a:pt x="4395" y="191655"/>
                    <a:pt x="0" y="181045"/>
                    <a:pt x="0" y="169981"/>
                  </a:cubicBezTo>
                  <a:lnTo>
                    <a:pt x="0" y="41715"/>
                  </a:lnTo>
                  <a:cubicBezTo>
                    <a:pt x="0" y="30651"/>
                    <a:pt x="4395" y="20041"/>
                    <a:pt x="12218" y="12218"/>
                  </a:cubicBezTo>
                  <a:cubicBezTo>
                    <a:pt x="20041" y="4395"/>
                    <a:pt x="30651" y="0"/>
                    <a:pt x="41715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492900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Size: 59171 images in total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82620" y="3460961"/>
            <a:ext cx="9465231" cy="803783"/>
            <a:chOff x="0" y="0"/>
            <a:chExt cx="2492900" cy="2116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92900" cy="211696"/>
            </a:xfrm>
            <a:custGeom>
              <a:avLst/>
              <a:gdLst/>
              <a:ahLst/>
              <a:cxnLst/>
              <a:rect l="l" t="t" r="r" b="b"/>
              <a:pathLst>
                <a:path w="2492900" h="211696">
                  <a:moveTo>
                    <a:pt x="41715" y="0"/>
                  </a:moveTo>
                  <a:lnTo>
                    <a:pt x="2451186" y="0"/>
                  </a:lnTo>
                  <a:cubicBezTo>
                    <a:pt x="2462249" y="0"/>
                    <a:pt x="2472860" y="4395"/>
                    <a:pt x="2480682" y="12218"/>
                  </a:cubicBezTo>
                  <a:cubicBezTo>
                    <a:pt x="2488505" y="20041"/>
                    <a:pt x="2492900" y="30651"/>
                    <a:pt x="2492900" y="41715"/>
                  </a:cubicBezTo>
                  <a:lnTo>
                    <a:pt x="2492900" y="169981"/>
                  </a:lnTo>
                  <a:cubicBezTo>
                    <a:pt x="2492900" y="181045"/>
                    <a:pt x="2488505" y="191655"/>
                    <a:pt x="2480682" y="199478"/>
                  </a:cubicBezTo>
                  <a:cubicBezTo>
                    <a:pt x="2472860" y="207301"/>
                    <a:pt x="2462249" y="211696"/>
                    <a:pt x="2451186" y="211696"/>
                  </a:cubicBezTo>
                  <a:lnTo>
                    <a:pt x="41715" y="211696"/>
                  </a:lnTo>
                  <a:cubicBezTo>
                    <a:pt x="30651" y="211696"/>
                    <a:pt x="20041" y="207301"/>
                    <a:pt x="12218" y="199478"/>
                  </a:cubicBezTo>
                  <a:cubicBezTo>
                    <a:pt x="4395" y="191655"/>
                    <a:pt x="0" y="181045"/>
                    <a:pt x="0" y="169981"/>
                  </a:cubicBezTo>
                  <a:lnTo>
                    <a:pt x="0" y="41715"/>
                  </a:lnTo>
                  <a:cubicBezTo>
                    <a:pt x="0" y="30651"/>
                    <a:pt x="4395" y="20041"/>
                    <a:pt x="12218" y="12218"/>
                  </a:cubicBezTo>
                  <a:cubicBezTo>
                    <a:pt x="20041" y="4395"/>
                    <a:pt x="30651" y="0"/>
                    <a:pt x="41715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492900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Subset: Wrist-only X-rays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82620" y="5684133"/>
            <a:ext cx="9583021" cy="804852"/>
            <a:chOff x="0" y="0"/>
            <a:chExt cx="2523923" cy="2119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3923" cy="211977"/>
            </a:xfrm>
            <a:custGeom>
              <a:avLst/>
              <a:gdLst/>
              <a:ahLst/>
              <a:cxnLst/>
              <a:rect l="l" t="t" r="r" b="b"/>
              <a:pathLst>
                <a:path w="2523923" h="211977">
                  <a:moveTo>
                    <a:pt x="41202" y="0"/>
                  </a:moveTo>
                  <a:lnTo>
                    <a:pt x="2482722" y="0"/>
                  </a:lnTo>
                  <a:cubicBezTo>
                    <a:pt x="2493649" y="0"/>
                    <a:pt x="2504129" y="4341"/>
                    <a:pt x="2511856" y="12068"/>
                  </a:cubicBezTo>
                  <a:cubicBezTo>
                    <a:pt x="2519582" y="19795"/>
                    <a:pt x="2523923" y="30274"/>
                    <a:pt x="2523923" y="41202"/>
                  </a:cubicBezTo>
                  <a:lnTo>
                    <a:pt x="2523923" y="170776"/>
                  </a:lnTo>
                  <a:cubicBezTo>
                    <a:pt x="2523923" y="181703"/>
                    <a:pt x="2519582" y="192183"/>
                    <a:pt x="2511856" y="199910"/>
                  </a:cubicBezTo>
                  <a:cubicBezTo>
                    <a:pt x="2504129" y="207637"/>
                    <a:pt x="2493649" y="211977"/>
                    <a:pt x="2482722" y="211977"/>
                  </a:cubicBezTo>
                  <a:lnTo>
                    <a:pt x="41202" y="211977"/>
                  </a:lnTo>
                  <a:cubicBezTo>
                    <a:pt x="30274" y="211977"/>
                    <a:pt x="19795" y="207637"/>
                    <a:pt x="12068" y="199910"/>
                  </a:cubicBezTo>
                  <a:cubicBezTo>
                    <a:pt x="4341" y="192183"/>
                    <a:pt x="0" y="181703"/>
                    <a:pt x="0" y="170776"/>
                  </a:cubicBezTo>
                  <a:lnTo>
                    <a:pt x="0" y="41202"/>
                  </a:lnTo>
                  <a:cubicBezTo>
                    <a:pt x="0" y="30274"/>
                    <a:pt x="4341" y="19795"/>
                    <a:pt x="12068" y="12068"/>
                  </a:cubicBezTo>
                  <a:cubicBezTo>
                    <a:pt x="19795" y="4341"/>
                    <a:pt x="30274" y="0"/>
                    <a:pt x="41202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2523923" cy="31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Views: Includes PA, AP, and lateral projections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82620" y="6904567"/>
            <a:ext cx="9583021" cy="2836164"/>
            <a:chOff x="0" y="0"/>
            <a:chExt cx="2523923" cy="7469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23923" cy="746973"/>
            </a:xfrm>
            <a:custGeom>
              <a:avLst/>
              <a:gdLst/>
              <a:ahLst/>
              <a:cxnLst/>
              <a:rect l="l" t="t" r="r" b="b"/>
              <a:pathLst>
                <a:path w="2523923" h="746973">
                  <a:moveTo>
                    <a:pt x="41202" y="0"/>
                  </a:moveTo>
                  <a:lnTo>
                    <a:pt x="2482722" y="0"/>
                  </a:lnTo>
                  <a:cubicBezTo>
                    <a:pt x="2493649" y="0"/>
                    <a:pt x="2504129" y="4341"/>
                    <a:pt x="2511856" y="12068"/>
                  </a:cubicBezTo>
                  <a:cubicBezTo>
                    <a:pt x="2519582" y="19795"/>
                    <a:pt x="2523923" y="30274"/>
                    <a:pt x="2523923" y="41202"/>
                  </a:cubicBezTo>
                  <a:lnTo>
                    <a:pt x="2523923" y="705772"/>
                  </a:lnTo>
                  <a:cubicBezTo>
                    <a:pt x="2523923" y="716699"/>
                    <a:pt x="2519582" y="727179"/>
                    <a:pt x="2511856" y="734906"/>
                  </a:cubicBezTo>
                  <a:cubicBezTo>
                    <a:pt x="2504129" y="742632"/>
                    <a:pt x="2493649" y="746973"/>
                    <a:pt x="2482722" y="746973"/>
                  </a:cubicBezTo>
                  <a:lnTo>
                    <a:pt x="41202" y="746973"/>
                  </a:lnTo>
                  <a:cubicBezTo>
                    <a:pt x="30274" y="746973"/>
                    <a:pt x="19795" y="742632"/>
                    <a:pt x="12068" y="734906"/>
                  </a:cubicBezTo>
                  <a:cubicBezTo>
                    <a:pt x="4341" y="727179"/>
                    <a:pt x="0" y="716699"/>
                    <a:pt x="0" y="705772"/>
                  </a:cubicBezTo>
                  <a:lnTo>
                    <a:pt x="0" y="41202"/>
                  </a:lnTo>
                  <a:cubicBezTo>
                    <a:pt x="0" y="30274"/>
                    <a:pt x="4341" y="19795"/>
                    <a:pt x="12068" y="12068"/>
                  </a:cubicBezTo>
                  <a:cubicBezTo>
                    <a:pt x="19795" y="4341"/>
                    <a:pt x="30274" y="0"/>
                    <a:pt x="41202" y="0"/>
                  </a:cubicBez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2523923" cy="851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Challenges:</a:t>
              </a:r>
            </a:p>
            <a:p>
              <a:pPr marL="647703" lvl="1" indent="-323852" algn="l">
                <a:lnSpc>
                  <a:spcPts val="42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Class imbalance (more normal cases)</a:t>
              </a:r>
            </a:p>
            <a:p>
              <a:pPr marL="647703" lvl="1" indent="-323852" algn="l">
                <a:lnSpc>
                  <a:spcPts val="42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Variation in image quality and resolution</a:t>
              </a:r>
            </a:p>
            <a:p>
              <a:pPr algn="ctr">
                <a:lnSpc>
                  <a:spcPts val="4200"/>
                </a:lnSpc>
              </a:pPr>
              <a:endParaRPr lang="en-US" sz="3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-830312" y="2855680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019175"/>
            <a:ext cx="8115300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DATASET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25203" y="1028700"/>
            <a:ext cx="4214572" cy="3621897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Label Encoding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converting labels 0 and 1 for negative and positive respectively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5203" y="4842807"/>
            <a:ext cx="4214572" cy="3621897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Augmentation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Rotation, flipping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Contrast normalization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Gaussian noise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29780" y="2988141"/>
            <a:ext cx="4214572" cy="3621897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Normalization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Pixel intensities scaled to [0, 1]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11102" y="2930991"/>
            <a:ext cx="4214572" cy="3621897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Splitting</a:t>
              </a:r>
            </a:p>
            <a:p>
              <a:pPr algn="ctr">
                <a:lnSpc>
                  <a:spcPts val="2000"/>
                </a:lnSpc>
              </a:pPr>
              <a:endParaRPr lang="en-US" sz="2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80% training, 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20% validation, </a:t>
              </a:r>
            </a:p>
            <a:p>
              <a:pPr algn="ctr">
                <a:lnSpc>
                  <a:spcPts val="2000"/>
                </a:lnSpc>
              </a:pPr>
              <a:endParaRPr lang="en-US" sz="2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endParaRPr lang="en-US" sz="2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with stratified sampling to maintain class distribution</a:t>
              </a:r>
            </a:p>
            <a:p>
              <a:pPr algn="ctr">
                <a:lnSpc>
                  <a:spcPts val="2000"/>
                </a:lnSpc>
              </a:pPr>
              <a:endParaRPr lang="en-US" sz="2000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20627" y="6720431"/>
            <a:ext cx="4214572" cy="3621897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2B67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Modelling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Resnet50 and</a:t>
              </a: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EfficientNetB0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34356" y="4947582"/>
            <a:ext cx="4214572" cy="362189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C9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Resizing</a:t>
              </a: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endPara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endParaRPr>
            </a:p>
            <a:p>
              <a:pPr algn="ctr">
                <a:lnSpc>
                  <a:spcPts val="2000"/>
                </a:lnSpc>
              </a:pPr>
              <a:r>
                <a:rPr lang="en-US" sz="20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Standardized to 224×224 for model input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PREPROCESSING PIPELINE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4704" y="2760404"/>
            <a:ext cx="12078592" cy="6795294"/>
          </a:xfrm>
          <a:custGeom>
            <a:avLst/>
            <a:gdLst/>
            <a:ahLst/>
            <a:cxnLst/>
            <a:rect l="l" t="t" r="r" b="b"/>
            <a:pathLst>
              <a:path w="12078592" h="6795294">
                <a:moveTo>
                  <a:pt x="0" y="0"/>
                </a:moveTo>
                <a:lnTo>
                  <a:pt x="12078592" y="0"/>
                </a:lnTo>
                <a:lnTo>
                  <a:pt x="12078592" y="6795294"/>
                </a:lnTo>
                <a:lnTo>
                  <a:pt x="0" y="6795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4907867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DIMENSION DISTRIBUTION IN ORIGINAL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7681" y="2058034"/>
            <a:ext cx="4707256" cy="3812365"/>
            <a:chOff x="0" y="0"/>
            <a:chExt cx="1802775" cy="1460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2775" cy="1460051"/>
            </a:xfrm>
            <a:custGeom>
              <a:avLst/>
              <a:gdLst/>
              <a:ahLst/>
              <a:cxnLst/>
              <a:rect l="l" t="t" r="r" b="b"/>
              <a:pathLst>
                <a:path w="1802775" h="1460051">
                  <a:moveTo>
                    <a:pt x="16447" y="0"/>
                  </a:moveTo>
                  <a:lnTo>
                    <a:pt x="1786328" y="0"/>
                  </a:lnTo>
                  <a:cubicBezTo>
                    <a:pt x="1790690" y="0"/>
                    <a:pt x="1794873" y="1733"/>
                    <a:pt x="1797958" y="4817"/>
                  </a:cubicBezTo>
                  <a:cubicBezTo>
                    <a:pt x="1801042" y="7902"/>
                    <a:pt x="1802775" y="12085"/>
                    <a:pt x="1802775" y="16447"/>
                  </a:cubicBezTo>
                  <a:lnTo>
                    <a:pt x="1802775" y="1443605"/>
                  </a:lnTo>
                  <a:cubicBezTo>
                    <a:pt x="1802775" y="1452688"/>
                    <a:pt x="1795411" y="1460051"/>
                    <a:pt x="1786328" y="1460051"/>
                  </a:cubicBezTo>
                  <a:lnTo>
                    <a:pt x="16447" y="1460051"/>
                  </a:lnTo>
                  <a:cubicBezTo>
                    <a:pt x="12085" y="1460051"/>
                    <a:pt x="7902" y="1458319"/>
                    <a:pt x="4817" y="1455234"/>
                  </a:cubicBezTo>
                  <a:cubicBezTo>
                    <a:pt x="1733" y="1452150"/>
                    <a:pt x="0" y="1447966"/>
                    <a:pt x="0" y="1443605"/>
                  </a:cubicBezTo>
                  <a:lnTo>
                    <a:pt x="0" y="16447"/>
                  </a:lnTo>
                  <a:cubicBezTo>
                    <a:pt x="0" y="12085"/>
                    <a:pt x="1733" y="7902"/>
                    <a:pt x="4817" y="4817"/>
                  </a:cubicBezTo>
                  <a:cubicBezTo>
                    <a:pt x="7902" y="1733"/>
                    <a:pt x="12085" y="0"/>
                    <a:pt x="16447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2775" cy="1498151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75206" y="2058034"/>
            <a:ext cx="5458111" cy="7940812"/>
            <a:chOff x="0" y="0"/>
            <a:chExt cx="2090335" cy="3041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0336" cy="3041155"/>
            </a:xfrm>
            <a:custGeom>
              <a:avLst/>
              <a:gdLst/>
              <a:ahLst/>
              <a:cxnLst/>
              <a:rect l="l" t="t" r="r" b="b"/>
              <a:pathLst>
                <a:path w="2090336" h="3041155">
                  <a:moveTo>
                    <a:pt x="14184" y="0"/>
                  </a:moveTo>
                  <a:lnTo>
                    <a:pt x="2076151" y="0"/>
                  </a:lnTo>
                  <a:cubicBezTo>
                    <a:pt x="2083985" y="0"/>
                    <a:pt x="2090336" y="6351"/>
                    <a:pt x="2090336" y="14184"/>
                  </a:cubicBezTo>
                  <a:lnTo>
                    <a:pt x="2090336" y="3026971"/>
                  </a:lnTo>
                  <a:cubicBezTo>
                    <a:pt x="2090336" y="3034804"/>
                    <a:pt x="2083985" y="3041155"/>
                    <a:pt x="2076151" y="3041155"/>
                  </a:cubicBezTo>
                  <a:lnTo>
                    <a:pt x="14184" y="3041155"/>
                  </a:lnTo>
                  <a:cubicBezTo>
                    <a:pt x="6351" y="3041155"/>
                    <a:pt x="0" y="3034804"/>
                    <a:pt x="0" y="3026971"/>
                  </a:cubicBezTo>
                  <a:lnTo>
                    <a:pt x="0" y="14184"/>
                  </a:lnTo>
                  <a:cubicBezTo>
                    <a:pt x="0" y="6351"/>
                    <a:pt x="6351" y="0"/>
                    <a:pt x="14184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0335" cy="3079255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41617" y="1523467"/>
            <a:ext cx="1069133" cy="106913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79043" y="1523467"/>
            <a:ext cx="1069133" cy="10691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009650"/>
            <a:ext cx="2638056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spc="98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MODEL ARCHITECTURE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7681" y="2715524"/>
            <a:ext cx="4707256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COMMON HYPERPARAMETERS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2172" y="3256805"/>
            <a:ext cx="4277314" cy="224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Dense units: 64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Dropout rate: 0.3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Learning rate: 1e-4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Epochs: 25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Class weights: {0: 1.0, 1: 1.5} </a:t>
            </a: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to address class imbalance (fracture = minority)</a:t>
            </a:r>
          </a:p>
          <a:p>
            <a:pPr algn="l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26689" y="3644395"/>
            <a:ext cx="4195241" cy="583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Base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ResNet50 pretrained on ImageNet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Top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Layers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Global Average Pooling</a:t>
            </a: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Dense (64 units, </a:t>
            </a:r>
            <a:r>
              <a:rPr lang="en-US" sz="2199" spc="107" dirty="0" err="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ReLU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)</a:t>
            </a: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Dropout (rate = 0.3)</a:t>
            </a:r>
          </a:p>
          <a:p>
            <a:pPr marL="949959" lvl="2" indent="-316653" algn="l">
              <a:lnSpc>
                <a:spcPts val="2199"/>
              </a:lnSpc>
              <a:buFont typeface="Arial"/>
              <a:buChar char="⚬"/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Output: Dense(1, sigmoid) for binary classification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F</a:t>
            </a: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ine-tuning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Last 15 layers unfrozen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b="1" spc="107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Optimizer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Adam, Loss: </a:t>
            </a:r>
            <a:r>
              <a:rPr lang="en-US" sz="2199" spc="107" dirty="0" err="1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binary_crossentropy</a:t>
            </a:r>
            <a:r>
              <a:rPr lang="en-US" sz="2199" spc="107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, Metric: accuracy</a:t>
            </a:r>
          </a:p>
          <a:p>
            <a:pPr algn="l">
              <a:lnSpc>
                <a:spcPts val="2199"/>
              </a:lnSpc>
            </a:pPr>
            <a:endParaRPr lang="en-US" sz="2199" spc="107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499598" y="2885448"/>
            <a:ext cx="4028024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RESNET50 ARCHITECTURE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92805" y="6186481"/>
            <a:ext cx="4622132" cy="3812365"/>
            <a:chOff x="0" y="0"/>
            <a:chExt cx="1770174" cy="1460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70174" cy="1460051"/>
            </a:xfrm>
            <a:custGeom>
              <a:avLst/>
              <a:gdLst/>
              <a:ahLst/>
              <a:cxnLst/>
              <a:rect l="l" t="t" r="r" b="b"/>
              <a:pathLst>
                <a:path w="1770174" h="1460051">
                  <a:moveTo>
                    <a:pt x="16750" y="0"/>
                  </a:moveTo>
                  <a:lnTo>
                    <a:pt x="1753424" y="0"/>
                  </a:lnTo>
                  <a:cubicBezTo>
                    <a:pt x="1757867" y="0"/>
                    <a:pt x="1762127" y="1765"/>
                    <a:pt x="1765268" y="4906"/>
                  </a:cubicBezTo>
                  <a:cubicBezTo>
                    <a:pt x="1768410" y="8047"/>
                    <a:pt x="1770174" y="12307"/>
                    <a:pt x="1770174" y="16750"/>
                  </a:cubicBezTo>
                  <a:lnTo>
                    <a:pt x="1770174" y="1443302"/>
                  </a:lnTo>
                  <a:cubicBezTo>
                    <a:pt x="1770174" y="1447744"/>
                    <a:pt x="1768410" y="1452004"/>
                    <a:pt x="1765268" y="1455145"/>
                  </a:cubicBezTo>
                  <a:cubicBezTo>
                    <a:pt x="1762127" y="1458287"/>
                    <a:pt x="1757867" y="1460051"/>
                    <a:pt x="1753424" y="1460051"/>
                  </a:cubicBezTo>
                  <a:lnTo>
                    <a:pt x="16750" y="1460051"/>
                  </a:lnTo>
                  <a:cubicBezTo>
                    <a:pt x="12307" y="1460051"/>
                    <a:pt x="8047" y="1458287"/>
                    <a:pt x="4906" y="1455145"/>
                  </a:cubicBezTo>
                  <a:cubicBezTo>
                    <a:pt x="1765" y="1452004"/>
                    <a:pt x="0" y="1447744"/>
                    <a:pt x="0" y="1443302"/>
                  </a:cubicBezTo>
                  <a:lnTo>
                    <a:pt x="0" y="16750"/>
                  </a:lnTo>
                  <a:cubicBezTo>
                    <a:pt x="0" y="12307"/>
                    <a:pt x="1765" y="8047"/>
                    <a:pt x="4906" y="4906"/>
                  </a:cubicBezTo>
                  <a:cubicBezTo>
                    <a:pt x="8047" y="1765"/>
                    <a:pt x="12307" y="0"/>
                    <a:pt x="16750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70174" cy="1498151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926742" y="5651914"/>
            <a:ext cx="1069133" cy="106913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20225" y="7230240"/>
            <a:ext cx="4282516" cy="279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EarlyStopping: Monitors val_loss, restores best weights if no improvement after 5 epochs</a:t>
            </a:r>
          </a:p>
          <a:p>
            <a:pPr algn="l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2199"/>
              </a:lnSpc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ReduceLROnPlateau: Reduces learning rate by factor 0.2 if no improvement in 2 epochs (min LR = 1e-6)</a:t>
            </a:r>
          </a:p>
          <a:p>
            <a:pPr algn="l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47297" y="6843971"/>
            <a:ext cx="4028024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CALLBACKS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725452" y="2058034"/>
            <a:ext cx="5181694" cy="7940812"/>
            <a:chOff x="0" y="0"/>
            <a:chExt cx="1984474" cy="304115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84474" cy="3041155"/>
            </a:xfrm>
            <a:custGeom>
              <a:avLst/>
              <a:gdLst/>
              <a:ahLst/>
              <a:cxnLst/>
              <a:rect l="l" t="t" r="r" b="b"/>
              <a:pathLst>
                <a:path w="1984474" h="3041155">
                  <a:moveTo>
                    <a:pt x="14941" y="0"/>
                  </a:moveTo>
                  <a:lnTo>
                    <a:pt x="1969533" y="0"/>
                  </a:lnTo>
                  <a:cubicBezTo>
                    <a:pt x="1977785" y="0"/>
                    <a:pt x="1984474" y="6689"/>
                    <a:pt x="1984474" y="14941"/>
                  </a:cubicBezTo>
                  <a:lnTo>
                    <a:pt x="1984474" y="3026214"/>
                  </a:lnTo>
                  <a:cubicBezTo>
                    <a:pt x="1984474" y="3034466"/>
                    <a:pt x="1977785" y="3041155"/>
                    <a:pt x="1969533" y="3041155"/>
                  </a:cubicBezTo>
                  <a:lnTo>
                    <a:pt x="14941" y="3041155"/>
                  </a:lnTo>
                  <a:cubicBezTo>
                    <a:pt x="10978" y="3041155"/>
                    <a:pt x="7178" y="3039581"/>
                    <a:pt x="4376" y="3036779"/>
                  </a:cubicBezTo>
                  <a:cubicBezTo>
                    <a:pt x="1574" y="3033977"/>
                    <a:pt x="0" y="3030177"/>
                    <a:pt x="0" y="3026214"/>
                  </a:cubicBezTo>
                  <a:lnTo>
                    <a:pt x="0" y="14941"/>
                  </a:lnTo>
                  <a:cubicBezTo>
                    <a:pt x="0" y="6689"/>
                    <a:pt x="6689" y="0"/>
                    <a:pt x="14941" y="0"/>
                  </a:cubicBezTo>
                  <a:close/>
                </a:path>
              </a:pathLst>
            </a:custGeom>
            <a:solidFill>
              <a:srgbClr val="02B676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984474" cy="3079255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629290" y="1523467"/>
            <a:ext cx="1069133" cy="106913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BE6"/>
            </a:solidFill>
            <a:ln w="38100" cap="sq">
              <a:solidFill>
                <a:srgbClr val="29282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982627" y="3644395"/>
            <a:ext cx="4285344" cy="500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</a:pPr>
            <a:endParaRPr/>
          </a:p>
          <a:p>
            <a:pPr algn="l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Base</a:t>
            </a: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EfficientNetB0 pretrained on ImageNet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Top Layers:</a:t>
            </a:r>
          </a:p>
          <a:p>
            <a:pPr algn="just">
              <a:lnSpc>
                <a:spcPts val="2199"/>
              </a:lnSpc>
            </a:pPr>
            <a:endParaRPr lang="en-US" sz="2199" b="1" spc="107">
              <a:solidFill>
                <a:srgbClr val="290606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Global Average Pooling</a:t>
            </a: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Dense (64 units, ReLU)</a:t>
            </a: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Dropout (rate = 0.3)</a:t>
            </a:r>
          </a:p>
          <a:p>
            <a:pPr marL="474979" lvl="1" indent="-237490" algn="just">
              <a:lnSpc>
                <a:spcPts val="2199"/>
              </a:lnSpc>
              <a:buFont typeface="Arial"/>
              <a:buChar char="•"/>
            </a:pP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Output: Dense(1, sigmoid)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Fine-tuning</a:t>
            </a: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Last 15 layers unfrozen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199"/>
              </a:lnSpc>
            </a:pPr>
            <a:r>
              <a:rPr lang="en-US" sz="2199" b="1" spc="107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Optimizer</a:t>
            </a:r>
            <a:r>
              <a:rPr lang="en-US" sz="2199" spc="107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Adam, Loss: binary_crossentropy, Metric: accuracy</a:t>
            </a:r>
          </a:p>
          <a:p>
            <a:pPr algn="just">
              <a:lnSpc>
                <a:spcPts val="2199"/>
              </a:lnSpc>
            </a:pPr>
            <a:endParaRPr lang="en-US" sz="2199" spc="107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149845" y="2885448"/>
            <a:ext cx="4028024" cy="339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7"/>
              </a:lnSpc>
            </a:pPr>
            <a:r>
              <a:rPr lang="en-US" sz="2277" spc="111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EFFICIENTNETB0 ARCHITECTURE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082002" y="2058034"/>
            <a:ext cx="116513" cy="7940812"/>
            <a:chOff x="0" y="0"/>
            <a:chExt cx="44622" cy="304115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4622" cy="3041155"/>
            </a:xfrm>
            <a:custGeom>
              <a:avLst/>
              <a:gdLst/>
              <a:ahLst/>
              <a:cxnLst/>
              <a:rect l="l" t="t" r="r" b="b"/>
              <a:pathLst>
                <a:path w="44622" h="3041155">
                  <a:moveTo>
                    <a:pt x="22311" y="0"/>
                  </a:moveTo>
                  <a:lnTo>
                    <a:pt x="22311" y="0"/>
                  </a:lnTo>
                  <a:cubicBezTo>
                    <a:pt x="28228" y="0"/>
                    <a:pt x="33903" y="2351"/>
                    <a:pt x="38087" y="6535"/>
                  </a:cubicBezTo>
                  <a:cubicBezTo>
                    <a:pt x="42271" y="10719"/>
                    <a:pt x="44622" y="16394"/>
                    <a:pt x="44622" y="22311"/>
                  </a:cubicBezTo>
                  <a:lnTo>
                    <a:pt x="44622" y="3018844"/>
                  </a:lnTo>
                  <a:cubicBezTo>
                    <a:pt x="44622" y="3031166"/>
                    <a:pt x="34633" y="3041155"/>
                    <a:pt x="22311" y="3041155"/>
                  </a:cubicBezTo>
                  <a:lnTo>
                    <a:pt x="22311" y="3041155"/>
                  </a:lnTo>
                  <a:cubicBezTo>
                    <a:pt x="16394" y="3041155"/>
                    <a:pt x="10719" y="3038804"/>
                    <a:pt x="6535" y="3034620"/>
                  </a:cubicBezTo>
                  <a:cubicBezTo>
                    <a:pt x="2351" y="3030436"/>
                    <a:pt x="0" y="3024761"/>
                    <a:pt x="0" y="3018844"/>
                  </a:cubicBezTo>
                  <a:lnTo>
                    <a:pt x="0" y="22311"/>
                  </a:lnTo>
                  <a:cubicBezTo>
                    <a:pt x="0" y="9989"/>
                    <a:pt x="9989" y="0"/>
                    <a:pt x="22311" y="0"/>
                  </a:cubicBezTo>
                  <a:close/>
                </a:path>
              </a:pathLst>
            </a:custGeom>
            <a:solidFill>
              <a:srgbClr val="545454">
                <a:alpha val="6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44622" cy="3079255"/>
            </a:xfrm>
            <a:prstGeom prst="rect">
              <a:avLst/>
            </a:prstGeom>
          </p:spPr>
          <p:txBody>
            <a:bodyPr lIns="80497" tIns="80497" rIns="80497" bIns="80497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026210" y="837362"/>
          <a:ext cx="8627409" cy="9120433"/>
        </p:xfrm>
        <a:graphic>
          <a:graphicData uri="http://schemas.openxmlformats.org/drawingml/2006/table">
            <a:tbl>
              <a:tblPr/>
              <a:tblGrid>
                <a:gridCol w="2875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5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5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0937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EfficientNetB0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937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92%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88%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07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Precision (Positive)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430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Recall (Sensitivity)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87%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81%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5199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Specificity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96%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93%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51994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F1-Score (Positive)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4309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AUC-ROC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0.9146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290606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0.8707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4193563"/>
            <a:ext cx="6811942" cy="504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Interpretation: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ResNet50 demonstrates stronger overall performance, especially in F1-score and AUC and Specificity.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EfficientNetB0 offers slightly faster training with comparable precision.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Both models perform well with literature benchmarks, where AUC typically ranges from 0.87 to 0.93 (Rajpurkar et al., 2017).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8115300" cy="195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342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PERFORMANCE COMPARISON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1192</Words>
  <Application>Microsoft Macintosh PowerPoint</Application>
  <PresentationFormat>Custom</PresentationFormat>
  <Paragraphs>187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Telegraf</vt:lpstr>
      <vt:lpstr>Helvetica Neue</vt:lpstr>
      <vt:lpstr>Cheddar</vt:lpstr>
      <vt:lpstr>Aptos</vt:lpstr>
      <vt:lpstr>Telegraf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Orange Vibrant Animated AI and Machine Learning Presentation</dc:title>
  <cp:lastModifiedBy>ctngweru</cp:lastModifiedBy>
  <cp:revision>3</cp:revision>
  <dcterms:created xsi:type="dcterms:W3CDTF">2006-08-16T00:00:00Z</dcterms:created>
  <dcterms:modified xsi:type="dcterms:W3CDTF">2025-04-19T02:21:45Z</dcterms:modified>
  <dc:identifier>DAGk61WVwSE</dc:identifier>
</cp:coreProperties>
</file>